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regular.fntdata"/><Relationship Id="rId41" Type="http://schemas.openxmlformats.org/officeDocument/2006/relationships/slide" Target="slides/slide36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7fe9b607d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7fe9b607d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7b9ae3a3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7b9ae3a3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7d3835158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7d3835158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7b9ae3a3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7b9ae3a3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7b9ae3a3e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7b9ae3a3e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7b9ae3a3e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7b9ae3a3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7fe9b607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7fe9b60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7d383515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7d383515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7d38351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7d38351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7d383515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7d383515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7d3835158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7d3835158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7fe9b607d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7fe9b607d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7d3835158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7d3835158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7b18586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7b18586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7d3835158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7d3835158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7c3935d3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7c3935d3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7c3935d3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7c3935d3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7f51e7b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7f51e7b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7f51e7b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7f51e7b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7f51e7b1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7f51e7b1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7c3935d3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7c3935d3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7c789a6cd_0_2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7c789a6cd_0_2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7fe9b607d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7fe9b607d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7c789a6cd_0_2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7c789a6cd_0_2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7c789a6cd_0_2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7c789a6cd_0_2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7c789a6cd_0_2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7c789a6cd_0_2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`1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7c789a6cd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7c789a6cd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7fe9b607d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7fe9b607d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7fe9b607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7fe9b607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7fe9b607d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7fe9b607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7fe9b607d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7fe9b607d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7fe9b607d_1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7fe9b607d_1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7fe9b607d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7fe9b607d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7fe9b607d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7fe9b607d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7fe9b607d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7fe9b607d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7d3835158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7d3835158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9.jpg"/><Relationship Id="rId5" Type="http://schemas.openxmlformats.org/officeDocument/2006/relationships/image" Target="../media/image9.jpg"/><Relationship Id="rId6" Type="http://schemas.openxmlformats.org/officeDocument/2006/relationships/image" Target="../media/image1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towardsdatascience.com/lstm-networks-a-detailed-explanation-8fae6aefc7f9" TargetMode="External"/><Relationship Id="rId4" Type="http://schemas.openxmlformats.org/officeDocument/2006/relationships/hyperlink" Target="https://doi.org/10.1609/aaai.v35i8.16826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10850" y="1318650"/>
            <a:ext cx="4334400" cy="22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1" lang="en-GB" sz="3100"/>
            </a:br>
            <a:r>
              <a:rPr b="0" i="1" lang="en-GB" sz="3100"/>
              <a:t>DNN-Based Car Price Prediction From Used Cars</a:t>
            </a:r>
            <a:endParaRPr b="0" i="1" sz="31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497200" cy="288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882125"/>
            <a:ext cx="4497200" cy="226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2" type="body"/>
          </p:nvPr>
        </p:nvSpPr>
        <p:spPr>
          <a:xfrm>
            <a:off x="5107400" y="1421600"/>
            <a:ext cx="3384000" cy="3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Input Layer → Linear(input_size, 128)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Activation → ReLU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Dropout → 20% (0.2)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Hidden Layer → Linear(128, 64)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Activation → ReLU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Dropout → 10% (0.1)</a:t>
            </a:r>
            <a:b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Raleway"/>
              <a:buChar char="●"/>
            </a:pPr>
            <a:r>
              <a:rPr lang="en-GB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Output Layer → Linear(64, 1)</a:t>
            </a:r>
            <a:endParaRPr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2" name="Google Shape;152;p22"/>
          <p:cNvSpPr txBox="1"/>
          <p:nvPr>
            <p:ph type="title"/>
          </p:nvPr>
        </p:nvSpPr>
        <p:spPr>
          <a:xfrm>
            <a:off x="727800" y="802750"/>
            <a:ext cx="3323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1000-Epochs Architecture</a:t>
            </a:r>
            <a:r>
              <a:rPr lang="en-GB" sz="2000"/>
              <a:t> </a:t>
            </a:r>
            <a:endParaRPr sz="2000"/>
          </a:p>
        </p:txBody>
      </p:sp>
      <p:pic>
        <p:nvPicPr>
          <p:cNvPr id="153" name="Google Shape;153;p22" title="Screenshot 2025-05-12 at 4.05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800" y="1561100"/>
            <a:ext cx="3585525" cy="30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7800" y="802750"/>
            <a:ext cx="5191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1000-Epochs Architecture w/ Early Stopping </a:t>
            </a:r>
            <a:endParaRPr sz="2000"/>
          </a:p>
        </p:txBody>
      </p:sp>
      <p:pic>
        <p:nvPicPr>
          <p:cNvPr id="159" name="Google Shape;159;p23" title="Screenshot 2025-05-12 at 4.01.32 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600" y="1489225"/>
            <a:ext cx="3605975" cy="318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5179600" y="1256750"/>
            <a:ext cx="36060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Input Layer → Linear(input_size, 256)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Activation → ReLU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Dropout → 30% (0.3)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Hidden Layer 1 → Linear(256, 128)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Activation → ReLU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Dropout → 20% (0.2)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Hidden Layer 2 → Linear(128, 64)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Activation → ReLU</a:t>
            </a:r>
            <a:br>
              <a:rPr lang="en-GB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leway"/>
              <a:buChar char="●"/>
            </a:pPr>
            <a:r>
              <a:rPr lang="en-GB" sz="1200">
                <a:latin typeface="Raleway"/>
                <a:ea typeface="Raleway"/>
                <a:cs typeface="Raleway"/>
                <a:sym typeface="Raleway"/>
              </a:rPr>
              <a:t>Output Layer → Linear(64, 1)</a:t>
            </a:r>
            <a:endParaRPr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805525" y="1545475"/>
            <a:ext cx="3774300" cy="29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018"/>
              <a:buNone/>
            </a:pPr>
            <a:r>
              <a:rPr b="1"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Optimization in 1000 Epochs Model</a:t>
            </a:r>
            <a:endParaRPr b="1"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Used the optimizer with default learning rate 0.001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Trained for full 1000 epochs with no early stopping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Used full-batch gradient descent (less efficient)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Added basic dropout (0.2, 0.1) to reduce overfitting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Simpler architecture: 128 → 64 with fewer parameters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4643600" y="1545475"/>
            <a:ext cx="3774300" cy="30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400"/>
              </a:spcBef>
              <a:spcAft>
                <a:spcPts val="0"/>
              </a:spcAft>
              <a:buSzPts val="852"/>
              <a:buNone/>
            </a:pPr>
            <a:r>
              <a:rPr b="1"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Optimization in Early Stopping Epoch Model</a:t>
            </a:r>
            <a:endParaRPr b="1"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Used the optimizer with a low learning rate of 0.0005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Enabled early stopping with patience = 50 to avoid overfitting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Trained with mini-batches (batch size = 64) for efficiency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Added dropout layers (0.3, 0.2) for regularization</a:t>
            </a:r>
            <a:b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aleway"/>
              <a:buChar char="●"/>
            </a:pPr>
            <a:r>
              <a:rPr lang="en-GB" sz="12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Increased model depth (256 → 128 → 64) to better capture patterns</a:t>
            </a:r>
            <a:endParaRPr sz="1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9325" y="802825"/>
            <a:ext cx="25977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Optimization</a:t>
            </a:r>
            <a:endParaRPr b="1" sz="19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729450" y="785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Loss/MAE</a:t>
            </a:r>
            <a:r>
              <a:rPr lang="en-GB"/>
              <a:t>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with 1000 epochs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38" y="1674900"/>
            <a:ext cx="8114426" cy="34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836450" y="1320450"/>
            <a:ext cx="739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= 0.001, Epochs = 1000, Optimizer = Adam, Batch size = Full batch, Dropout Rate = 0.2, 0.1 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729450" y="785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Loss/MAE with </a:t>
            </a:r>
            <a:r>
              <a:rPr lang="en-GB"/>
              <a:t>epoch stoppage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25" y="1798950"/>
            <a:ext cx="7852926" cy="323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 txBox="1"/>
          <p:nvPr/>
        </p:nvSpPr>
        <p:spPr>
          <a:xfrm>
            <a:off x="814450" y="1322225"/>
            <a:ext cx="7603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 Rate = 0.0005, Epochs = 150, Optimizer = Adam, Batch size = 64, Dropout Rate = 0.3, 0.2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729450" y="785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600" y="1625250"/>
            <a:ext cx="4108600" cy="35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5250"/>
            <a:ext cx="4108600" cy="35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729450" y="1320450"/>
            <a:ext cx="33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Early Epoch Stop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5030550" y="1240350"/>
            <a:ext cx="33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1000 Epochs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ctrTitle"/>
          </p:nvPr>
        </p:nvSpPr>
        <p:spPr>
          <a:xfrm>
            <a:off x="729450" y="2096400"/>
            <a:ext cx="7688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Long Short-Term Memory</a:t>
            </a:r>
            <a:endParaRPr sz="4300"/>
          </a:p>
        </p:txBody>
      </p:sp>
      <p:sp>
        <p:nvSpPr>
          <p:cNvPr id="196" name="Google Shape;196;p28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 Anthony Mingus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7800" y="705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LSTM Architecture + 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422775" y="2099725"/>
            <a:ext cx="324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 model known for learning long-term dependencies based on sequential data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</a:pPr>
            <a:r>
              <a:rPr lang="en-GB" sz="14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Best used for language translation, speech recognition, video analysis etc.</a:t>
            </a: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0" l="0" r="3605" t="0"/>
          <a:stretch/>
        </p:blipFill>
        <p:spPr>
          <a:xfrm>
            <a:off x="3970825" y="2078875"/>
            <a:ext cx="4768774" cy="230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709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Approach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729450" y="1535250"/>
            <a:ext cx="3774300" cy="29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543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10"/>
              <a:buFont typeface="Raleway"/>
              <a:buChar char="●"/>
            </a:pPr>
            <a:r>
              <a:rPr lang="en-GB" sz="121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Used a log transformation to avoid exploding gradients and large MSE (reversed after predictions for use in MAE and R^2)</a:t>
            </a:r>
            <a:endParaRPr sz="121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543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10"/>
              <a:buFont typeface="Raleway"/>
              <a:buChar char="●"/>
            </a:pPr>
            <a:r>
              <a:rPr lang="en-GB" sz="121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Sequenced the features as a length of 1 since LSTM models rely on sequential data</a:t>
            </a:r>
            <a:endParaRPr sz="121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543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10"/>
              <a:buFont typeface="Raleway"/>
              <a:buChar char="●"/>
            </a:pPr>
            <a:r>
              <a:rPr lang="en-GB" sz="121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Applied dropout to prevent neuron dependence, benefits from a smaller hidden-size due to the scarcity of parameters but requires multiple layers as dropout happens between layers</a:t>
            </a:r>
            <a:endParaRPr sz="121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21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1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30"/>
          <p:cNvSpPr txBox="1"/>
          <p:nvPr>
            <p:ph idx="2" type="body"/>
          </p:nvPr>
        </p:nvSpPr>
        <p:spPr>
          <a:xfrm>
            <a:off x="4898025" y="1812375"/>
            <a:ext cx="3876000" cy="28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Hyperparameters: 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hidden_size = 32 (smaller to avoid overfitting)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num_epochs = 1000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batch_size = 64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learning_rate = 0.001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dropout = 0.3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53775" y="700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Log price transformation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9450" y="16613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Much of the data sits in the same price range, and as such is not easily differentiable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7" name="Google Shape;217;p31"/>
          <p:cNvSpPr txBox="1"/>
          <p:nvPr>
            <p:ph idx="2" type="body"/>
          </p:nvPr>
        </p:nvSpPr>
        <p:spPr>
          <a:xfrm>
            <a:off x="4648404" y="16613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Log transformation makes the data more bell shaped and therefore easier to train on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48678" t="0"/>
          <a:stretch/>
        </p:blipFill>
        <p:spPr>
          <a:xfrm>
            <a:off x="1257251" y="2343275"/>
            <a:ext cx="2967024" cy="23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0" l="50850" r="0" t="0"/>
          <a:stretch/>
        </p:blipFill>
        <p:spPr>
          <a:xfrm>
            <a:off x="5114794" y="2343275"/>
            <a:ext cx="2841500" cy="2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19700" y="865250"/>
            <a:ext cx="7948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 03: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/>
            </a:br>
            <a:r>
              <a:rPr lang="en-GB" sz="1500"/>
              <a:t>Shrey Kevadia                Anthony Mingus	          Fernando Malca           William Widjaja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94" name="Google Shape;94;p14" title="F0C4722E-8107-4609-9E04-B06CB76F0AF0_1_105_c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25" y="1679300"/>
            <a:ext cx="1798876" cy="23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IMG_0970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425" y="1679300"/>
            <a:ext cx="1796532" cy="239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 title="pfp linkedin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250" y="1679300"/>
            <a:ext cx="1826650" cy="23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 title="IMG_2878.jpg"/>
          <p:cNvPicPr preferRelativeResize="0"/>
          <p:nvPr/>
        </p:nvPicPr>
        <p:blipFill rotWithShape="1">
          <a:blip r:embed="rId6">
            <a:alphaModFix/>
          </a:blip>
          <a:srcRect b="6803" l="0" r="0" t="0"/>
          <a:stretch/>
        </p:blipFill>
        <p:spPr>
          <a:xfrm>
            <a:off x="4883025" y="1623875"/>
            <a:ext cx="1529175" cy="24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729438" y="700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Loss Evaluation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2"/>
          <p:cNvSpPr txBox="1"/>
          <p:nvPr>
            <p:ph idx="1" type="body"/>
          </p:nvPr>
        </p:nvSpPr>
        <p:spPr>
          <a:xfrm>
            <a:off x="727775" y="169930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MSE quickly settles, which seems to indicate the model learns the task quickly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6" name="Google Shape;226;p32"/>
          <p:cNvSpPr txBox="1"/>
          <p:nvPr>
            <p:ph idx="2" type="body"/>
          </p:nvPr>
        </p:nvSpPr>
        <p:spPr>
          <a:xfrm>
            <a:off x="4641929" y="16090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MAE drops more curvilinearly, but settles somewhat high for what our model is trying to predict, settles around $12.7k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1092999" y="2422250"/>
            <a:ext cx="3063901" cy="250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 b="0" l="50000" r="0" t="0"/>
          <a:stretch/>
        </p:blipFill>
        <p:spPr>
          <a:xfrm>
            <a:off x="4996949" y="2422250"/>
            <a:ext cx="3063901" cy="250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727800" y="705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From the graph, we can see it does not handle cars priced over $100,000 well, but seemingly is close with cars priced below $80,000 for various reasons</a:t>
            </a:r>
            <a:b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With a final evaluation of R^2 sitting around 0.64, the model is moderate at describing the relationship </a:t>
            </a: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between</a:t>
            </a: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the dependent and </a:t>
            </a: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independent variables, but is off from the actual price by a fair margin in some cases.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3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262" y="1639425"/>
            <a:ext cx="3818975" cy="28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ctrTitle"/>
          </p:nvPr>
        </p:nvSpPr>
        <p:spPr>
          <a:xfrm>
            <a:off x="729450" y="2096400"/>
            <a:ext cx="7688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TabNet</a:t>
            </a:r>
            <a:endParaRPr sz="4300"/>
          </a:p>
        </p:txBody>
      </p:sp>
      <p:sp>
        <p:nvSpPr>
          <p:cNvPr id="242" name="Google Shape;242;p34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William Widjaja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TabNet model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729325" y="2078875"/>
            <a:ext cx="7130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TabNet was proposed by the researchers at Google Cloud in the year 2019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-GB" sz="1400">
                <a:latin typeface="Raleway"/>
                <a:ea typeface="Raleway"/>
                <a:cs typeface="Raleway"/>
                <a:sym typeface="Raleway"/>
              </a:rPr>
              <a:t>The idea behind TabNet is to effectively apply deep neural networks on tabular data which still consists of a large portion of users and processed data across various applications such as healthcare, banking, retail, finance, marketing, etc.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Architecture</a:t>
            </a:r>
            <a:endParaRPr/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925" y="1939874"/>
            <a:ext cx="5815250" cy="30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</a:t>
            </a:r>
            <a:endParaRPr/>
          </a:p>
        </p:txBody>
      </p:sp>
      <p:sp>
        <p:nvSpPr>
          <p:cNvPr id="260" name="Google Shape;260;p37"/>
          <p:cNvSpPr txBox="1"/>
          <p:nvPr>
            <p:ph idx="1" type="body"/>
          </p:nvPr>
        </p:nvSpPr>
        <p:spPr>
          <a:xfrm>
            <a:off x="729325" y="2078875"/>
            <a:ext cx="3774300" cy="29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964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Char char="●"/>
            </a:pPr>
            <a:r>
              <a:rPr lang="en-GB" sz="1850">
                <a:latin typeface="Raleway"/>
                <a:ea typeface="Raleway"/>
                <a:cs typeface="Raleway"/>
                <a:sym typeface="Raleway"/>
              </a:rPr>
              <a:t>Apply log transformation before training to avoid underfitting</a:t>
            </a:r>
            <a:endParaRPr sz="18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50">
                <a:latin typeface="Raleway"/>
                <a:ea typeface="Raleway"/>
                <a:cs typeface="Raleway"/>
                <a:sym typeface="Raleway"/>
              </a:rPr>
              <a:t>y_train_log = np.log1p(y_train)</a:t>
            </a:r>
            <a:endParaRPr sz="18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50">
                <a:latin typeface="Raleway"/>
                <a:ea typeface="Raleway"/>
                <a:cs typeface="Raleway"/>
                <a:sym typeface="Raleway"/>
              </a:rPr>
              <a:t>y_val_log = np.log1p(y_val)</a:t>
            </a:r>
            <a:endParaRPr sz="18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50">
                <a:latin typeface="Raleway"/>
                <a:ea typeface="Raleway"/>
                <a:cs typeface="Raleway"/>
                <a:sym typeface="Raleway"/>
              </a:rPr>
              <a:t>y_test_log = np.log1p(y_test)</a:t>
            </a:r>
            <a:endParaRPr sz="185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1" name="Google Shape;261;p3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Model Parameter: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Max_epoch = 1000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Learning rate = 0.02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Batch size = 512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n_d/n_a = 32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727800" y="6757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evaluation</a:t>
            </a:r>
            <a:endParaRPr/>
          </a:p>
        </p:txBody>
      </p:sp>
      <p:sp>
        <p:nvSpPr>
          <p:cNvPr id="267" name="Google Shape;267;p3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Final MSE value is nearing 0, which we can determine that the model fits the data well.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The models MAE keeps dropping by the end near 500 epochs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50" y="2902100"/>
            <a:ext cx="7278800" cy="19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727800" y="6868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R^2 = 0.026 means there are a 2.6% variance in the used car price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MAE = 28621, means on average the price prediction of this model is of by that much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Raleway"/>
              <a:buChar char="●"/>
            </a:pPr>
            <a:r>
              <a:rPr lang="en-GB">
                <a:latin typeface="Raleway"/>
                <a:ea typeface="Raleway"/>
                <a:cs typeface="Raleway"/>
                <a:sym typeface="Raleway"/>
              </a:rPr>
              <a:t>This model also doesn’t do well with outliers.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6" name="Google Shape;276;p3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12025"/>
            <a:ext cx="3886975" cy="3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ctrTitle"/>
          </p:nvPr>
        </p:nvSpPr>
        <p:spPr>
          <a:xfrm>
            <a:off x="729450" y="2096400"/>
            <a:ext cx="7688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Neural Factorization Model</a:t>
            </a:r>
            <a:endParaRPr sz="4300"/>
          </a:p>
        </p:txBody>
      </p:sp>
      <p:sp>
        <p:nvSpPr>
          <p:cNvPr id="283" name="Google Shape;283;p40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Fernando Malca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727800" y="7055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Factorization Machines: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64" y="1372650"/>
            <a:ext cx="5974556" cy="101655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1351401" y="2389190"/>
            <a:ext cx="6444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Global Bias (overall average price)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41"/>
          <p:cNvSpPr txBox="1"/>
          <p:nvPr/>
        </p:nvSpPr>
        <p:spPr>
          <a:xfrm>
            <a:off x="634200" y="4211225"/>
            <a:ext cx="78756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Limitations: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All interactions remain linear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1828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Real-world data is often highly non-linear </a:t>
            </a:r>
            <a:b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contains high-order patterns</a:t>
            </a: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025" y="2434665"/>
            <a:ext cx="355262" cy="2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4035" y="2730336"/>
            <a:ext cx="643506" cy="550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1"/>
          <p:cNvSpPr txBox="1"/>
          <p:nvPr/>
        </p:nvSpPr>
        <p:spPr>
          <a:xfrm>
            <a:off x="1655664" y="2867020"/>
            <a:ext cx="6444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Models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each feature’s direct contribution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 rotWithShape="1">
          <a:blip r:embed="rId6">
            <a:alphaModFix/>
          </a:blip>
          <a:srcRect b="0" l="0" r="7201" t="0"/>
          <a:stretch/>
        </p:blipFill>
        <p:spPr>
          <a:xfrm>
            <a:off x="1044025" y="3281025"/>
            <a:ext cx="1768225" cy="7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1"/>
          <p:cNvSpPr txBox="1"/>
          <p:nvPr/>
        </p:nvSpPr>
        <p:spPr>
          <a:xfrm>
            <a:off x="2812245" y="3478050"/>
            <a:ext cx="3522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Captures every pairwise interaction by the dot-product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325" y="737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Issue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325" y="1272500"/>
            <a:ext cx="76884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Fraudulent Pricing Practices: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Unseen Fees, add-ons, inflated service charges, etc. (bait-and-switch)</a:t>
            </a:r>
            <a:endParaRPr sz="1300"/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-GB" sz="1300"/>
              <a:t>Leader Automotive Group (Illinois, 2024)</a:t>
            </a:r>
            <a:br>
              <a:rPr lang="en-GB" sz="1300"/>
            </a:br>
            <a:endParaRPr sz="13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Vehicle History Concealment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Dealerships concealing/misrepresenting  a car’s history (odometer tampering, undisclosed accidents, etc.)</a:t>
            </a:r>
            <a:endParaRPr sz="1300"/>
          </a:p>
        </p:txBody>
      </p:sp>
      <p:sp>
        <p:nvSpPr>
          <p:cNvPr id="104" name="Google Shape;104;p15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Fernando Malca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89675" y="196275"/>
            <a:ext cx="42495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Factorization Machine Architecture (NFM)</a:t>
            </a:r>
            <a:endParaRPr/>
          </a:p>
        </p:txBody>
      </p:sp>
      <p:pic>
        <p:nvPicPr>
          <p:cNvPr id="302" name="Google Shape;30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625" y="1496425"/>
            <a:ext cx="4442374" cy="31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75" y="1342350"/>
            <a:ext cx="4335349" cy="341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449" y="472902"/>
            <a:ext cx="3552175" cy="7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27650" y="647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(H</a:t>
            </a:r>
            <a:r>
              <a:rPr lang="en-GB"/>
              <a:t>yperparameters)</a:t>
            </a:r>
            <a:endParaRPr/>
          </a:p>
        </p:txBody>
      </p:sp>
      <p:sp>
        <p:nvSpPr>
          <p:cNvPr id="310" name="Google Shape;310;p43"/>
          <p:cNvSpPr txBox="1"/>
          <p:nvPr>
            <p:ph idx="1" type="body"/>
          </p:nvPr>
        </p:nvSpPr>
        <p:spPr>
          <a:xfrm>
            <a:off x="727650" y="1327675"/>
            <a:ext cx="7688700" cy="3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Model Architecture: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Embedding Dimensions:</a:t>
            </a:r>
            <a:r>
              <a:rPr lang="en-GB" sz="1400"/>
              <a:t> 		16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MLP Layers:				</a:t>
            </a:r>
            <a:r>
              <a:rPr lang="en-GB" sz="1400"/>
              <a:t>[256, 128, 64]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Dropout:					</a:t>
            </a:r>
            <a:r>
              <a:rPr lang="en-GB" sz="1400"/>
              <a:t>0.2</a:t>
            </a:r>
            <a:br>
              <a:rPr lang="en-GB" sz="1400"/>
            </a:b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Training Setup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Batch Size:</a:t>
            </a:r>
            <a:r>
              <a:rPr lang="en-GB" sz="1400"/>
              <a:t>					128 (mini-batches)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Epochs:	</a:t>
            </a:r>
            <a:r>
              <a:rPr lang="en-GB" sz="1400"/>
              <a:t>				2000 w/ early stopping (patience of 150 epochs)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Optimizer:</a:t>
            </a:r>
            <a:r>
              <a:rPr lang="en-GB" sz="1400"/>
              <a:t>					AdamW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 sz="1400"/>
              <a:t>Learning Rate:</a:t>
            </a:r>
            <a:r>
              <a:rPr lang="en-GB" sz="1400"/>
              <a:t>				0.001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 sz="1400"/>
              <a:t>Weight Decay:</a:t>
            </a:r>
            <a:r>
              <a:rPr lang="en-GB" sz="1400"/>
              <a:t>				0.001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400"/>
              <a:t>LR-Schedule:</a:t>
            </a:r>
            <a:r>
              <a:rPr lang="en-GB" sz="1400"/>
              <a:t>				Cosine Annealing Warm Restarts</a:t>
            </a:r>
            <a:endParaRPr sz="1400"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-GB" sz="14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baseline="-25000" lang="en-GB" sz="140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GB" sz="1400"/>
              <a:t>						200 epochs</a:t>
            </a:r>
            <a:br>
              <a:rPr lang="en-GB" sz="1400"/>
            </a:b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Using log-transformed price distribution like the one used in LSTM model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Leads to a smoother, more symmetric learning target</a:t>
            </a:r>
            <a:br>
              <a:rPr lang="en-GB"/>
            </a:b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/>
              <a:t>Integer-based encoding of the categorical fields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729438" y="700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Loss Evaluation</a:t>
            </a:r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1700"/>
            <a:ext cx="4374625" cy="3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4625" y="1330625"/>
            <a:ext cx="4703823" cy="33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729438" y="700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23" name="Google Shape;323;p45"/>
          <p:cNvSpPr txBox="1"/>
          <p:nvPr/>
        </p:nvSpPr>
        <p:spPr>
          <a:xfrm>
            <a:off x="212100" y="1835400"/>
            <a:ext cx="4667100" cy="2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converted back into raw dollar terms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 MAE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~$3,000 – 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$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5,000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Validation MAE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~$10,500–$14,000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Test MAE: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~14,000 - $16,000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00650"/>
            <a:ext cx="4189201" cy="418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729450" y="6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729325" y="1463225"/>
            <a:ext cx="4357500" cy="34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MAE as the basis for comparison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LSTM model ended with the lowest MAE of $12.7k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Not entirely desirable, high margin of error</a:t>
            </a:r>
            <a:endParaRPr sz="1500"/>
          </a:p>
        </p:txBody>
      </p:sp>
      <p:sp>
        <p:nvSpPr>
          <p:cNvPr id="331" name="Google Shape;331;p46"/>
          <p:cNvSpPr txBox="1"/>
          <p:nvPr/>
        </p:nvSpPr>
        <p:spPr>
          <a:xfrm>
            <a:off x="129950" y="450642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Anthony Mingus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37" y="1463225"/>
            <a:ext cx="3818975" cy="28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729450" y="609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Things We Could Have Done Differently</a:t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729325" y="1441200"/>
            <a:ext cx="76884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LSTM not seeming to fit the problem at first</a:t>
            </a:r>
            <a:b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Bigger datasets with a wider range of values</a:t>
            </a:r>
            <a:b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Other model architectures: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aleway"/>
              <a:buChar char="○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DCN-V2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aleway"/>
              <a:buChar char="○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Wide&amp;Deep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aleway"/>
              <a:buChar char="○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Random Forest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aleway"/>
              <a:buChar char="○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DeepFM</a:t>
            </a:r>
            <a:b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aleway"/>
              <a:buChar char="●"/>
            </a:pPr>
            <a:r>
              <a:rPr lang="en-GB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Focusing on a singular best model earlier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9" name="Google Shape;339;p47"/>
          <p:cNvSpPr txBox="1"/>
          <p:nvPr/>
        </p:nvSpPr>
        <p:spPr>
          <a:xfrm>
            <a:off x="140775" y="4495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Anthony Mingus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729450" y="620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Works Cited</a:t>
            </a:r>
            <a:endParaRPr/>
          </a:p>
        </p:txBody>
      </p:sp>
      <p:sp>
        <p:nvSpPr>
          <p:cNvPr id="345" name="Google Shape;345;p48"/>
          <p:cNvSpPr txBox="1"/>
          <p:nvPr>
            <p:ph idx="1" type="body"/>
          </p:nvPr>
        </p:nvSpPr>
        <p:spPr>
          <a:xfrm>
            <a:off x="366800" y="1385650"/>
            <a:ext cx="8519400" cy="31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Paszke, A., Gross, S., Massa, F., Lerer, A., Bradbury, J., Chanan, G., ... &amp; Chintala, S. (2019). </a:t>
            </a:r>
            <a:r>
              <a:rPr i="1"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PyTorch: An Imperative Style, High-Performance Deep Learning Library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Advances in Neural Information Processing Systems, 32.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Pedregosa, F., Varoquaux, G., Gramfort, A., Michel, V., Thirion, B., Grisel, O., ... &amp; Duchesnay, É. (2011). </a:t>
            </a:r>
            <a:r>
              <a:rPr i="1"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Scikit-learn: Machine Learning in Python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Journal of Machine Learning Research, 12, 2825–2830.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Federal Trade Commission. (2024, December 19). </a:t>
            </a:r>
            <a:r>
              <a:rPr i="1"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FTC, Illinois Take Action Against Leader Automotive Group for Overcharging and Deceiving Consumers Through Add-Ons, Junk Fees, Bogus Reviews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Federal Trade Commission. https://www.ftc.gov/news-events/news/press-releases/2024/12/ftc-illinois-take-action-against-leader-automotive-group-overcharging-deceiving-consumers-through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He, X., &amp; Chua, T.-S. (2017, August 16). </a:t>
            </a:r>
            <a:r>
              <a:rPr i="1"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Neural factorization machines for sparse predictive analytics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arXiv.org. https://arxiv.org/abs/1708.05027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Sharma, D. (2018, November 15). </a:t>
            </a:r>
            <a:r>
              <a:rPr i="1"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LSTM networks: A detailed explanation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 Towards Data Science. </a:t>
            </a:r>
            <a:r>
              <a:rPr lang="en-GB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https://towardsdatascience.com/lstm-networks-a-detailed-explanation-8fae6aefc7f9</a:t>
            </a:r>
            <a:endParaRPr sz="11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Arik, Sercan, and Tomas Pfister. “TabNet: Attentive interpretable tabular learning.” Proceedings of the AAAI Conference on Artificial Intelligence, vol. 35, no. 8, 18 May 2021, pp. 6679–6687, </a:t>
            </a:r>
            <a:r>
              <a:rPr lang="en-GB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https://doi.org/10.1609/aaai.v35i8.16826</a:t>
            </a:r>
            <a:r>
              <a:rPr lang="en-GB" sz="11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325" y="7373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Hypothetical Solution: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325" y="1323125"/>
            <a:ext cx="7596300" cy="3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We would train a neural network model in hopes of offering: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Fair-Market Price Prediction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Consumers are able to view the fair-market price of a car from the previous used car sales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Anomaly Flagging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Listings that exceed the final price of the predicted price of a  car can be flagged for review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Zero-Burden Transparency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GB" sz="1600"/>
              <a:t>Lowering time, complexity, and paperwork </a:t>
            </a:r>
            <a:endParaRPr sz="1600"/>
          </a:p>
        </p:txBody>
      </p:sp>
      <p:sp>
        <p:nvSpPr>
          <p:cNvPr id="111" name="Google Shape;111;p16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Fernando Malca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6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Used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325" y="1391600"/>
            <a:ext cx="7340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Kaggle Dataset: </a:t>
            </a: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Car Price Prediction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around 4009 entries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Features: 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○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brand, model_year, mileage, transmission, etc.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Target: price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Shrey Kevadia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626" y="2991597"/>
            <a:ext cx="6993500" cy="15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9450" y="6633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810050" y="1320450"/>
            <a:ext cx="8222400" cy="27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Cleaned price and mileage columns by removing symbols like $, ,, and mi. and converted them to numeric.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Dropped irrelevant features: model, engine, clean_title, ext_col, and int_col.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Separated data into features (X) and target (y = price).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Train (70%), Validation (15%), and Test (15%) sets.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Times New Roman"/>
              <a:buChar char="●"/>
            </a:pPr>
            <a:r>
              <a:rPr lang="en-GB" sz="1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Transformed preprocessed data into PyTorch tensors for model training.</a:t>
            </a:r>
            <a:endParaRPr sz="15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Shrey Kevadia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7311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Frameworks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543150" y="1316875"/>
            <a:ext cx="8061000" cy="31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PyTorch</a:t>
            </a:r>
            <a: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– Model building, training, optimization</a:t>
            </a:r>
            <a:b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Scikit-Learn</a:t>
            </a:r>
            <a: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– Preprocessing, evaluation, pipelines</a:t>
            </a:r>
            <a:b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Pandas &amp; NumPy</a:t>
            </a:r>
            <a: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– Data loading and manipulation</a:t>
            </a:r>
            <a:b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b="1"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Matplotlib</a:t>
            </a:r>
            <a:r>
              <a:rPr lang="en-GB" sz="150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– Plotting training curves and custom visualizations</a:t>
            </a:r>
            <a:endParaRPr sz="15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William 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Widjaja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6313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Architectures Trained: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325" y="1407800"/>
            <a:ext cx="7688400" cy="29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8768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Raleway"/>
              <a:buChar char="●"/>
            </a:pPr>
            <a: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MLP (Multilayer Perceptron)</a:t>
            </a:r>
            <a:b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6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8768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Raleway"/>
              <a:buChar char="●"/>
            </a:pPr>
            <a: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LSTM (Long-Short Term Memory)</a:t>
            </a:r>
            <a:b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6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8768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Raleway"/>
              <a:buChar char="●"/>
            </a:pPr>
            <a: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TabNet</a:t>
            </a:r>
            <a:b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26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08768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3"/>
              <a:buFont typeface="Raleway"/>
              <a:buChar char="●"/>
            </a:pPr>
            <a:r>
              <a:rPr lang="en-GB" sz="1262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NFM (Neural Factorized Machine)</a:t>
            </a:r>
            <a:endParaRPr sz="1262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107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William Widjaja  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ctrTitle"/>
          </p:nvPr>
        </p:nvSpPr>
        <p:spPr>
          <a:xfrm>
            <a:off x="729450" y="2096400"/>
            <a:ext cx="76881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00"/>
              <a:t>Multilayer Perceptron</a:t>
            </a:r>
            <a:endParaRPr sz="4300"/>
          </a:p>
        </p:txBody>
      </p:sp>
      <p:sp>
        <p:nvSpPr>
          <p:cNvPr id="146" name="Google Shape;146;p21"/>
          <p:cNvSpPr txBox="1"/>
          <p:nvPr/>
        </p:nvSpPr>
        <p:spPr>
          <a:xfrm>
            <a:off x="132950" y="4759050"/>
            <a:ext cx="40605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Speaker:  Shrey Kevadia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